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8" r:id="rId7"/>
    <p:sldId id="266" r:id="rId8"/>
    <p:sldId id="267" r:id="rId9"/>
    <p:sldId id="269" r:id="rId10"/>
    <p:sldId id="270" r:id="rId11"/>
    <p:sldId id="265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uno" initials="A" lastIdx="1" clrIdx="0">
    <p:extLst>
      <p:ext uri="{19B8F6BF-5375-455C-9EA6-DF929625EA0E}">
        <p15:presenceInfo xmlns:p15="http://schemas.microsoft.com/office/powerpoint/2012/main" userId="S-1-5-21-650571009-2635130097-285448473-234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4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7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E1DA7F-750E-4903-A848-15ED34B96FBD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75C660-B24B-4D8E-96CE-551762C9C9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5078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3" name="Google Shape;19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E9A127-DA7E-732E-A397-3379AF412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ED15036-CC1C-DF62-1090-0741F0D74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B6D9E2-29F5-5322-3E4A-67B545AB4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1CBEE0-9C66-DA03-4325-65B0C46D2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836B95-4792-B0E5-B620-8985FF79B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0212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B1BE26-1276-D00E-A4F0-5E901C044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567859E-9060-3935-735D-2F715414F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779FD37-C260-50AA-EE6E-5797C9C52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93961D-477F-3177-3E49-87EF07F7A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AA8BEE-10BD-6FC8-A35A-E01D96908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1754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A0EE4A9-BD77-D17D-7870-7A48351277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AFE1462-265A-4B12-4E99-E2AECBB106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7DB4E6-4B68-17F4-D7E5-BBE37C940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10A3BF5-7232-8373-B39D-5B3058A8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76DCD1-FA57-830A-9EC3-5CD681049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9885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7141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620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79743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0854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8C1E68-603A-F340-77A9-A7D784026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1E3BB7-FF0F-002E-67FD-59D178244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E897422-3194-3504-B11D-D10236D42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D2EE71-6830-4322-C9B7-652B9FFCD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081E2D-9B38-D904-921A-B5E39FD25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5556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D027D-E317-F762-9786-9029FC38A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833089-27E0-CAE8-98A4-D9EDBCF14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C0C27AF-3F3D-F34D-83F3-D5C3C4CB0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146D45-2A6F-0E4C-B6DB-3C4847F92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63A61B-C954-6343-BB10-601158F94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3188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87571D-A3EE-CCD3-7DBA-F8CE5F947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8D59E2-E98B-4194-A260-21E3C7712B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2B2A7FB-31B4-5099-D1B0-AFCC317C9C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B2DF3E3-5299-4677-A9DF-4F0CA44E1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F4C0E3-3C10-AF95-BB99-03EC1D7BD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BD51D4E-2F92-EF5C-832A-20DD0FE71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3768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8F40FF-B5C9-0CE9-A4D5-750EC3902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E41368E-CC32-BA5D-17EB-A9432D7FF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4BE2BF3-0776-D48E-A7AB-319D4CDE94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2CE5594-C3A8-F924-2477-0668EA7B05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59A65BE-1886-E9DB-AE40-397B127A6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C468527-7E7B-C932-5E54-410A6A97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2F346D2-4CB3-9899-2993-744EA7EE3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623EA5A-E050-E7CF-BA45-3AB472FD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241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FF1533-28D1-0068-BC66-B7DDCD112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67037B4-9AE2-0ECC-F7D5-AAAE70CDC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DAF579E-98C3-8468-35A2-D7EBE4078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B080778-E0E8-A6AE-5142-EBEEF9C32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5040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4DF4274-4356-2BCE-2F3B-51416E2C5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2428416-2751-46A6-5CDE-D4F4516C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093B511-A505-DE5A-8E62-BE2327910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2841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3DE379-82E4-51B4-0C93-B2ECA3FA3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8E6CAD-AEE1-25F4-B542-FFE8D8CCC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8671D9-3454-F4DE-BAAA-21D774F64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F57456A-B15A-A676-5AFE-E142D93C4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BA8603D-4CE8-A69A-7B4D-58A0BF447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9328E2-3AB3-17D8-BC7D-E527BE052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9373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2F1AB-F3FB-39E1-D73D-5702F6F6E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C358954-9E08-D9B5-0B8C-A5B7F0722B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4909F5-6B0F-55D5-0A38-758EEBA11A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2AD1653-CCD0-57AF-0DAB-5D7BD0904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E4C874B-673B-1F01-5CC4-F59A023FE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6E79690-690E-714C-67E5-317F920A7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4247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789DF7E-E59A-ABEF-D201-BDACC64EB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7003374-4A42-B981-1076-17AF41277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B90CF5-931F-39C7-77ED-F422F675F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C3083-A3FD-4339-B1CB-1E174AB701E3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2CFEBD-D2BE-0247-CBDE-E129D68506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ADAE214-91F5-F7B0-DB63-025CBE5324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6994A3-DED0-4029-9D19-E824581DEF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6244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5D512-9115-4E5D-858D-0AD668524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486" y="607219"/>
            <a:ext cx="6770914" cy="2387600"/>
          </a:xfrm>
        </p:spPr>
        <p:txBody>
          <a:bodyPr>
            <a:normAutofit/>
          </a:bodyPr>
          <a:lstStyle/>
          <a:p>
            <a:r>
              <a:rPr lang="pt-BR" sz="7200" dirty="0" err="1">
                <a:latin typeface="Arial Black" panose="020B0A04020102020204" pitchFamily="34" charset="0"/>
              </a:rPr>
              <a:t>MedConecta</a:t>
            </a:r>
            <a:endParaRPr lang="pt-BR" sz="7200" dirty="0">
              <a:latin typeface="Arial Black" panose="020B0A040201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F7405EE-56E1-48F5-AB43-837A45C3BF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429" y="3231811"/>
            <a:ext cx="5617028" cy="1122476"/>
          </a:xfrm>
        </p:spPr>
        <p:txBody>
          <a:bodyPr>
            <a:normAutofit/>
          </a:bodyPr>
          <a:lstStyle/>
          <a:p>
            <a:r>
              <a:rPr lang="pt-BR" sz="3200" dirty="0">
                <a:latin typeface="Arial" panose="020B0604020202020204" pitchFamily="34" charset="0"/>
                <a:cs typeface="Arial" panose="020B0604020202020204" pitchFamily="34" charset="0"/>
              </a:rPr>
              <a:t>Conectando você aos seus médicos em segundos</a:t>
            </a:r>
          </a:p>
        </p:txBody>
      </p:sp>
      <p:pic>
        <p:nvPicPr>
          <p:cNvPr id="4" name="Google Shape;56;p13" descr="preencoded.png">
            <a:extLst>
              <a:ext uri="{FF2B5EF4-FFF2-40B4-BE49-F238E27FC236}">
                <a16:creationId xmlns:a16="http://schemas.microsoft.com/office/drawing/2014/main" id="{CE49E806-1BE4-4509-B97D-27E5A2F0F8A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80515" y="0"/>
            <a:ext cx="4811486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2;p15">
            <a:extLst>
              <a:ext uri="{FF2B5EF4-FFF2-40B4-BE49-F238E27FC236}">
                <a16:creationId xmlns:a16="http://schemas.microsoft.com/office/drawing/2014/main" id="{AB6F58EB-7A9B-4CB1-B7E6-0DAC06EF7280}"/>
              </a:ext>
            </a:extLst>
          </p:cNvPr>
          <p:cNvSpPr/>
          <p:nvPr/>
        </p:nvSpPr>
        <p:spPr>
          <a:xfrm>
            <a:off x="239486" y="5359400"/>
            <a:ext cx="4272643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9375"/>
              </a:lnSpc>
              <a:buClr>
                <a:srgbClr val="272525"/>
              </a:buClr>
              <a:buSzPts val="1600"/>
            </a:pPr>
            <a:r>
              <a:rPr lang="en-US" dirty="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  <a:sym typeface="Inter"/>
              </a:rPr>
              <a:t>Grupo:</a:t>
            </a:r>
          </a:p>
          <a:p>
            <a:pPr>
              <a:lnSpc>
                <a:spcPct val="159375"/>
              </a:lnSpc>
              <a:buClr>
                <a:srgbClr val="272525"/>
              </a:buClr>
              <a:buSzPts val="1600"/>
            </a:pPr>
            <a:r>
              <a:rPr lang="en-US" dirty="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  <a:sym typeface="Inter"/>
              </a:rPr>
              <a:t>Lucas de Carvalho </a:t>
            </a:r>
          </a:p>
          <a:p>
            <a:pPr>
              <a:lnSpc>
                <a:spcPct val="159375"/>
              </a:lnSpc>
              <a:buClr>
                <a:srgbClr val="272525"/>
              </a:buClr>
              <a:buSzPts val="1600"/>
            </a:pPr>
            <a:r>
              <a:rPr lang="en-US" dirty="0" err="1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  <a:sym typeface="Inter"/>
              </a:rPr>
              <a:t>Rivaldo</a:t>
            </a:r>
            <a:r>
              <a:rPr lang="en-US" dirty="0">
                <a:solidFill>
                  <a:srgbClr val="272525"/>
                </a:solidFill>
                <a:latin typeface="Arial" panose="020B0604020202020204" pitchFamily="34" charset="0"/>
                <a:cs typeface="Arial" panose="020B0604020202020204" pitchFamily="34" charset="0"/>
                <a:sym typeface="Inter"/>
              </a:rPr>
              <a:t> Lima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045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B0654-8C4A-90E6-E2BF-7F06992E1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400" y="314325"/>
            <a:ext cx="10515600" cy="1325563"/>
          </a:xfrm>
        </p:spPr>
        <p:txBody>
          <a:bodyPr/>
          <a:lstStyle/>
          <a:p>
            <a:r>
              <a:rPr lang="en-US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Funcionalidades</a:t>
            </a:r>
            <a:r>
              <a:rPr lang="en-US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do App</a:t>
            </a:r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56D69EA-9EE9-D78E-6213-00EAA5C1C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662"/>
            <a:ext cx="2008309" cy="4351338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80CFEF5-55DA-48FF-FB3D-EC9C2FC7F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8844" y="2951162"/>
            <a:ext cx="1803156" cy="390683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57A70CB-E7B0-DEDE-ABAD-9656A593F7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480" y="3224742"/>
            <a:ext cx="1676888" cy="3633258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A59A94D-4716-8D02-5870-B3FA133734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366" y="2951163"/>
            <a:ext cx="1803156" cy="3906837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4D5B5A5-1884-378D-63BB-A986923F18A8}"/>
              </a:ext>
            </a:extLst>
          </p:cNvPr>
          <p:cNvSpPr txBox="1"/>
          <p:nvPr/>
        </p:nvSpPr>
        <p:spPr>
          <a:xfrm>
            <a:off x="101601" y="1633806"/>
            <a:ext cx="19067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Inter"/>
              </a:rPr>
              <a:t>Sistema de Login/Registro com recuperação de senha.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2D5378A-F27F-C216-DDF2-97D54CC9772B}"/>
              </a:ext>
            </a:extLst>
          </p:cNvPr>
          <p:cNvSpPr txBox="1"/>
          <p:nvPr/>
        </p:nvSpPr>
        <p:spPr>
          <a:xfrm>
            <a:off x="3168366" y="1633806"/>
            <a:ext cx="19981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Inter"/>
              </a:rPr>
              <a:t>Homepage com integração com o Meet para consultas online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FD62E88-EF2F-75D6-9774-88CEDAE8B6B6}"/>
              </a:ext>
            </a:extLst>
          </p:cNvPr>
          <p:cNvSpPr txBox="1"/>
          <p:nvPr/>
        </p:nvSpPr>
        <p:spPr>
          <a:xfrm>
            <a:off x="6951461" y="1633806"/>
            <a:ext cx="23791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Inter"/>
              </a:rPr>
              <a:t>Sistema de Agendamento de Consulta com Médicos de varias especialidades e horários. E sistema de notificações.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9102D0E-E3A6-B154-9975-311A01597249}"/>
              </a:ext>
            </a:extLst>
          </p:cNvPr>
          <p:cNvSpPr txBox="1"/>
          <p:nvPr/>
        </p:nvSpPr>
        <p:spPr>
          <a:xfrm>
            <a:off x="10015947" y="1510695"/>
            <a:ext cx="21760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Inter"/>
              </a:rPr>
              <a:t>Aba de consultas mostrando as consultas já realizadas e as próximas consultas com possibilidade de remarcar ou cancelar</a:t>
            </a:r>
          </a:p>
        </p:txBody>
      </p:sp>
    </p:spTree>
    <p:extLst>
      <p:ext uri="{BB962C8B-B14F-4D97-AF65-F5344CB8AC3E}">
        <p14:creationId xmlns:p14="http://schemas.microsoft.com/office/powerpoint/2010/main" val="915646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/>
          <p:nvPr/>
        </p:nvSpPr>
        <p:spPr>
          <a:xfrm>
            <a:off x="990303" y="279947"/>
            <a:ext cx="11201697" cy="511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4675"/>
              </a:lnSpc>
              <a:buClr>
                <a:srgbClr val="000000"/>
              </a:buClr>
              <a:buSzPts val="3850"/>
            </a:pP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Perguntas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e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Respostas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: O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Futuro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do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MedConecta</a:t>
            </a:r>
            <a:endParaRPr sz="4000" dirty="0"/>
          </a:p>
        </p:txBody>
      </p:sp>
      <p:sp>
        <p:nvSpPr>
          <p:cNvPr id="197" name="Google Shape;197;p22"/>
          <p:cNvSpPr/>
          <p:nvPr/>
        </p:nvSpPr>
        <p:spPr>
          <a:xfrm>
            <a:off x="545803" y="1314648"/>
            <a:ext cx="5359995" cy="1466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2068"/>
              </a:lnSpc>
              <a:buClr>
                <a:srgbClr val="272525"/>
              </a:buClr>
              <a:buSzPts val="1450"/>
            </a:pP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Estamos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abertos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para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perguntas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sobre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o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MedConecta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como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ele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pode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transformar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saúde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no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Brasil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dirty="0"/>
          </a:p>
        </p:txBody>
      </p:sp>
      <p:sp>
        <p:nvSpPr>
          <p:cNvPr id="198" name="Google Shape;198;p22"/>
          <p:cNvSpPr/>
          <p:nvPr/>
        </p:nvSpPr>
        <p:spPr>
          <a:xfrm>
            <a:off x="545800" y="2702272"/>
            <a:ext cx="5359995" cy="463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62068"/>
              </a:lnSpc>
              <a:buClr>
                <a:srgbClr val="272525"/>
              </a:buClr>
              <a:buSzPts val="145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Suporte</a:t>
            </a:r>
            <a:r>
              <a:rPr lang="en-US" sz="1600" dirty="0">
                <a:solidFill>
                  <a:srgbClr val="272525"/>
                </a:solidFill>
                <a:latin typeface="Inter"/>
                <a:sym typeface="Inter"/>
              </a:rPr>
              <a:t> Técnico</a:t>
            </a:r>
            <a:endParaRPr sz="1600" dirty="0"/>
          </a:p>
        </p:txBody>
      </p:sp>
      <p:sp>
        <p:nvSpPr>
          <p:cNvPr id="199" name="Google Shape;199;p22"/>
          <p:cNvSpPr/>
          <p:nvPr/>
        </p:nvSpPr>
        <p:spPr>
          <a:xfrm>
            <a:off x="545799" y="3218906"/>
            <a:ext cx="5359995" cy="463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62068"/>
              </a:lnSpc>
              <a:buClr>
                <a:srgbClr val="272525"/>
              </a:buClr>
              <a:buSzPts val="145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Versão</a:t>
            </a:r>
            <a:r>
              <a:rPr lang="en-US" sz="1600" dirty="0">
                <a:solidFill>
                  <a:srgbClr val="272525"/>
                </a:solidFill>
                <a:latin typeface="Inter"/>
                <a:sym typeface="Inter"/>
              </a:rPr>
              <a:t> para </a:t>
            </a: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Profissionais</a:t>
            </a:r>
            <a:r>
              <a:rPr lang="en-US" sz="1600" dirty="0">
                <a:solidFill>
                  <a:srgbClr val="272525"/>
                </a:solidFill>
                <a:latin typeface="Inter"/>
                <a:sym typeface="Inter"/>
              </a:rPr>
              <a:t> (</a:t>
            </a: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Médicos</a:t>
            </a:r>
            <a:r>
              <a:rPr lang="en-US" sz="1600" dirty="0">
                <a:solidFill>
                  <a:srgbClr val="272525"/>
                </a:solidFill>
                <a:latin typeface="Inter"/>
                <a:sym typeface="Inter"/>
              </a:rPr>
              <a:t>)</a:t>
            </a:r>
            <a:endParaRPr sz="1600" dirty="0"/>
          </a:p>
        </p:txBody>
      </p:sp>
      <p:sp>
        <p:nvSpPr>
          <p:cNvPr id="200" name="Google Shape;200;p22"/>
          <p:cNvSpPr/>
          <p:nvPr/>
        </p:nvSpPr>
        <p:spPr>
          <a:xfrm>
            <a:off x="545798" y="3682257"/>
            <a:ext cx="5359995" cy="597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62068"/>
              </a:lnSpc>
              <a:buClr>
                <a:srgbClr val="272525"/>
              </a:buClr>
              <a:buSzPts val="145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Melhorar</a:t>
            </a:r>
            <a:r>
              <a:rPr lang="en-US" sz="1600" dirty="0">
                <a:solidFill>
                  <a:srgbClr val="272525"/>
                </a:solidFill>
                <a:latin typeface="Inter"/>
                <a:sym typeface="Inter"/>
              </a:rPr>
              <a:t> a </a:t>
            </a: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Segurança</a:t>
            </a:r>
            <a:endParaRPr sz="1600" dirty="0"/>
          </a:p>
        </p:txBody>
      </p:sp>
      <p:sp>
        <p:nvSpPr>
          <p:cNvPr id="201" name="Google Shape;201;p22"/>
          <p:cNvSpPr/>
          <p:nvPr/>
        </p:nvSpPr>
        <p:spPr>
          <a:xfrm>
            <a:off x="545798" y="4116981"/>
            <a:ext cx="5359995" cy="463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62068"/>
              </a:lnSpc>
              <a:buClr>
                <a:srgbClr val="272525"/>
              </a:buClr>
              <a:buSzPts val="145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Exibir</a:t>
            </a:r>
            <a:r>
              <a:rPr lang="en-US" sz="1600" dirty="0">
                <a:solidFill>
                  <a:srgbClr val="272525"/>
                </a:solidFill>
                <a:latin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Resultados</a:t>
            </a:r>
            <a:r>
              <a:rPr lang="en-US" sz="1600" dirty="0">
                <a:solidFill>
                  <a:srgbClr val="272525"/>
                </a:solidFill>
                <a:latin typeface="Inter"/>
                <a:sym typeface="Inter"/>
              </a:rPr>
              <a:t> das </a:t>
            </a: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Consultas</a:t>
            </a:r>
            <a:endParaRPr sz="1600" dirty="0"/>
          </a:p>
        </p:txBody>
      </p:sp>
      <p:pic>
        <p:nvPicPr>
          <p:cNvPr id="202" name="Google Shape;202;p2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29401" y="1117601"/>
            <a:ext cx="5562600" cy="57404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01;p22">
            <a:extLst>
              <a:ext uri="{FF2B5EF4-FFF2-40B4-BE49-F238E27FC236}">
                <a16:creationId xmlns:a16="http://schemas.microsoft.com/office/drawing/2014/main" id="{E4BBF84B-16EA-433D-906F-4A2DAD35F786}"/>
              </a:ext>
            </a:extLst>
          </p:cNvPr>
          <p:cNvSpPr/>
          <p:nvPr/>
        </p:nvSpPr>
        <p:spPr>
          <a:xfrm>
            <a:off x="545797" y="4580332"/>
            <a:ext cx="5359995" cy="463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62068"/>
              </a:lnSpc>
              <a:buClr>
                <a:srgbClr val="272525"/>
              </a:buClr>
              <a:buSzPts val="145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sym typeface="Inter"/>
              </a:rPr>
              <a:t>Versão</a:t>
            </a:r>
            <a:r>
              <a:rPr lang="en-US" sz="1600" dirty="0">
                <a:solidFill>
                  <a:srgbClr val="272525"/>
                </a:solidFill>
                <a:latin typeface="Inter"/>
                <a:sym typeface="Inter"/>
              </a:rPr>
              <a:t> para IOS</a:t>
            </a:r>
            <a:endParaRPr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63;p14" descr="preencoded.png">
            <a:extLst>
              <a:ext uri="{FF2B5EF4-FFF2-40B4-BE49-F238E27FC236}">
                <a16:creationId xmlns:a16="http://schemas.microsoft.com/office/drawing/2014/main" id="{8E813A12-8BCE-44ED-8A29-7D83837C7AA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5;p14">
            <a:extLst>
              <a:ext uri="{FF2B5EF4-FFF2-40B4-BE49-F238E27FC236}">
                <a16:creationId xmlns:a16="http://schemas.microsoft.com/office/drawing/2014/main" id="{2D996682-4076-4261-82E6-9A833C077B6A}"/>
              </a:ext>
            </a:extLst>
          </p:cNvPr>
          <p:cNvSpPr/>
          <p:nvPr/>
        </p:nvSpPr>
        <p:spPr>
          <a:xfrm>
            <a:off x="220980" y="2526506"/>
            <a:ext cx="5684519" cy="1769546"/>
          </a:xfrm>
          <a:prstGeom prst="roundRect">
            <a:avLst>
              <a:gd name="adj" fmla="val 4235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2800" dirty="0">
                <a:latin typeface="Baskerville Old Face" panose="02020602080505020303" pitchFamily="18" charset="0"/>
              </a:rPr>
              <a:t>  Framework:</a:t>
            </a:r>
            <a:endParaRPr lang="pt-BR" dirty="0">
              <a:latin typeface="Baskerville Old Face" panose="02020602080505020303" pitchFamily="18" charset="0"/>
            </a:endParaRPr>
          </a:p>
          <a:p>
            <a:r>
              <a:rPr lang="pt-BR" sz="2400" dirty="0">
                <a:latin typeface="Inter"/>
              </a:rPr>
              <a:t>  </a:t>
            </a:r>
            <a:r>
              <a:rPr lang="pt-BR" sz="2400" dirty="0" err="1">
                <a:latin typeface="Inter"/>
              </a:rPr>
              <a:t>Ionic</a:t>
            </a:r>
            <a:r>
              <a:rPr lang="pt-BR" sz="2400" dirty="0">
                <a:latin typeface="Inter"/>
              </a:rPr>
              <a:t> 7</a:t>
            </a:r>
          </a:p>
        </p:txBody>
      </p:sp>
      <p:sp>
        <p:nvSpPr>
          <p:cNvPr id="6" name="Google Shape;65;p14">
            <a:extLst>
              <a:ext uri="{FF2B5EF4-FFF2-40B4-BE49-F238E27FC236}">
                <a16:creationId xmlns:a16="http://schemas.microsoft.com/office/drawing/2014/main" id="{1A56E7D6-EC0E-40EA-A589-CF235E88C839}"/>
              </a:ext>
            </a:extLst>
          </p:cNvPr>
          <p:cNvSpPr/>
          <p:nvPr/>
        </p:nvSpPr>
        <p:spPr>
          <a:xfrm>
            <a:off x="6286500" y="2526506"/>
            <a:ext cx="5684519" cy="1769546"/>
          </a:xfrm>
          <a:prstGeom prst="roundRect">
            <a:avLst>
              <a:gd name="adj" fmla="val 4235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2800" dirty="0">
                <a:latin typeface="Baskerville Old Face" panose="02020602080505020303" pitchFamily="18" charset="0"/>
              </a:rPr>
              <a:t>  Linguagens:</a:t>
            </a:r>
          </a:p>
          <a:p>
            <a:r>
              <a:rPr lang="pt-BR" sz="2400" dirty="0">
                <a:latin typeface="Inter"/>
              </a:rPr>
              <a:t>  </a:t>
            </a:r>
            <a:r>
              <a:rPr lang="pt-BR" sz="2400" dirty="0" err="1">
                <a:latin typeface="Inter"/>
              </a:rPr>
              <a:t>Javascript</a:t>
            </a:r>
            <a:r>
              <a:rPr lang="pt-BR" sz="2400" dirty="0">
                <a:latin typeface="Inter"/>
              </a:rPr>
              <a:t>, </a:t>
            </a:r>
            <a:r>
              <a:rPr lang="pt-BR" sz="2400" dirty="0" err="1">
                <a:latin typeface="Inter"/>
              </a:rPr>
              <a:t>Typescript</a:t>
            </a:r>
            <a:endParaRPr lang="pt-BR" sz="2400" dirty="0">
              <a:latin typeface="Inter"/>
            </a:endParaRPr>
          </a:p>
          <a:p>
            <a:r>
              <a:rPr lang="pt-BR" sz="2400" dirty="0">
                <a:latin typeface="Inter"/>
              </a:rPr>
              <a:t>  </a:t>
            </a:r>
            <a:r>
              <a:rPr lang="pt-BR" sz="2400" dirty="0" err="1">
                <a:latin typeface="Inter"/>
              </a:rPr>
              <a:t>Css</a:t>
            </a:r>
            <a:endParaRPr lang="pt-BR" sz="2400" dirty="0">
              <a:latin typeface="Inter"/>
            </a:endParaRPr>
          </a:p>
        </p:txBody>
      </p:sp>
      <p:sp>
        <p:nvSpPr>
          <p:cNvPr id="7" name="Google Shape;65;p14">
            <a:extLst>
              <a:ext uri="{FF2B5EF4-FFF2-40B4-BE49-F238E27FC236}">
                <a16:creationId xmlns:a16="http://schemas.microsoft.com/office/drawing/2014/main" id="{65CEE6C4-7DF3-4178-B3A3-7694F0CA82AB}"/>
              </a:ext>
            </a:extLst>
          </p:cNvPr>
          <p:cNvSpPr/>
          <p:nvPr/>
        </p:nvSpPr>
        <p:spPr>
          <a:xfrm>
            <a:off x="220980" y="4644570"/>
            <a:ext cx="5684519" cy="1769546"/>
          </a:xfrm>
          <a:prstGeom prst="roundRect">
            <a:avLst>
              <a:gd name="adj" fmla="val 4235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2800" dirty="0">
                <a:latin typeface="Baskerville Old Face" panose="02020602080505020303" pitchFamily="18" charset="0"/>
              </a:rPr>
              <a:t>  </a:t>
            </a:r>
            <a:r>
              <a:rPr lang="pt-BR" sz="2800" dirty="0" err="1">
                <a:latin typeface="Baskerville Old Face" panose="02020602080505020303" pitchFamily="18" charset="0"/>
              </a:rPr>
              <a:t>FrontEnd</a:t>
            </a:r>
            <a:r>
              <a:rPr lang="pt-BR" sz="2800" dirty="0">
                <a:latin typeface="Baskerville Old Face" panose="02020602080505020303" pitchFamily="18" charset="0"/>
              </a:rPr>
              <a:t>:</a:t>
            </a:r>
          </a:p>
          <a:p>
            <a:r>
              <a:rPr lang="pt-BR" sz="2400" dirty="0">
                <a:latin typeface="Inter"/>
              </a:rPr>
              <a:t>  Angular</a:t>
            </a:r>
          </a:p>
        </p:txBody>
      </p:sp>
      <p:sp>
        <p:nvSpPr>
          <p:cNvPr id="8" name="Google Shape;65;p14">
            <a:extLst>
              <a:ext uri="{FF2B5EF4-FFF2-40B4-BE49-F238E27FC236}">
                <a16:creationId xmlns:a16="http://schemas.microsoft.com/office/drawing/2014/main" id="{8E9542B3-92AC-40CB-9BFF-3542B997F4EF}"/>
              </a:ext>
            </a:extLst>
          </p:cNvPr>
          <p:cNvSpPr/>
          <p:nvPr/>
        </p:nvSpPr>
        <p:spPr>
          <a:xfrm>
            <a:off x="6311900" y="4644570"/>
            <a:ext cx="5684519" cy="1769545"/>
          </a:xfrm>
          <a:prstGeom prst="roundRect">
            <a:avLst>
              <a:gd name="adj" fmla="val 4235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2800" dirty="0">
                <a:latin typeface="Baskerville Old Face" panose="02020602080505020303" pitchFamily="18" charset="0"/>
              </a:rPr>
              <a:t>  </a:t>
            </a:r>
            <a:r>
              <a:rPr lang="pt-BR" sz="2800" dirty="0" err="1">
                <a:latin typeface="Baskerville Old Face" panose="02020602080505020303" pitchFamily="18" charset="0"/>
              </a:rPr>
              <a:t>BackEnd</a:t>
            </a:r>
            <a:r>
              <a:rPr lang="pt-BR" sz="2800" dirty="0">
                <a:latin typeface="Baskerville Old Face" panose="02020602080505020303" pitchFamily="18" charset="0"/>
              </a:rPr>
              <a:t>:</a:t>
            </a:r>
            <a:endParaRPr lang="pt-BR" dirty="0">
              <a:latin typeface="Baskerville Old Face" panose="02020602080505020303" pitchFamily="18" charset="0"/>
            </a:endParaRPr>
          </a:p>
          <a:p>
            <a:r>
              <a:rPr lang="pt-BR" sz="2400" dirty="0">
                <a:latin typeface="Inter"/>
              </a:rPr>
              <a:t>   </a:t>
            </a:r>
            <a:r>
              <a:rPr lang="pt-BR" sz="2400" dirty="0" err="1">
                <a:latin typeface="Inter"/>
              </a:rPr>
              <a:t>Firebase</a:t>
            </a:r>
            <a:endParaRPr lang="pt-BR" sz="2400" dirty="0">
              <a:latin typeface="Inter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31DBF78-658D-41FB-8129-46F1FB8ADCA2}"/>
              </a:ext>
            </a:extLst>
          </p:cNvPr>
          <p:cNvSpPr txBox="1">
            <a:spLocks/>
          </p:cNvSpPr>
          <p:nvPr/>
        </p:nvSpPr>
        <p:spPr>
          <a:xfrm>
            <a:off x="312056" y="4803140"/>
            <a:ext cx="5161644" cy="14452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sz="2800" dirty="0">
              <a:latin typeface="Baskerville Old Face" panose="02020602080505020303" pitchFamily="18" charset="0"/>
            </a:endParaRPr>
          </a:p>
        </p:txBody>
      </p:sp>
      <p:sp>
        <p:nvSpPr>
          <p:cNvPr id="13" name="Google Shape;92;p15">
            <a:extLst>
              <a:ext uri="{FF2B5EF4-FFF2-40B4-BE49-F238E27FC236}">
                <a16:creationId xmlns:a16="http://schemas.microsoft.com/office/drawing/2014/main" id="{5DAA9DF8-EA7A-45BC-A5C2-F3D16CAA32F5}"/>
              </a:ext>
            </a:extLst>
          </p:cNvPr>
          <p:cNvSpPr/>
          <p:nvPr/>
        </p:nvSpPr>
        <p:spPr>
          <a:xfrm>
            <a:off x="4584700" y="1713706"/>
            <a:ext cx="3403600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9375"/>
              </a:lnSpc>
              <a:buClr>
                <a:srgbClr val="272525"/>
              </a:buClr>
              <a:buSzPts val="1600"/>
            </a:pPr>
            <a:r>
              <a:rPr lang="en-US" sz="2800" dirty="0" err="1">
                <a:solidFill>
                  <a:srgbClr val="272525"/>
                </a:solidFill>
                <a:latin typeface="Baskerville Old Face" panose="02020602080505020303" pitchFamily="18" charset="0"/>
                <a:sym typeface="Inter"/>
              </a:rPr>
              <a:t>Tecnologias</a:t>
            </a:r>
            <a:r>
              <a:rPr lang="en-US" sz="2800" dirty="0">
                <a:solidFill>
                  <a:srgbClr val="272525"/>
                </a:solidFill>
                <a:latin typeface="Baskerville Old Face" panose="02020602080505020303" pitchFamily="18" charset="0"/>
                <a:sym typeface="Inter"/>
              </a:rPr>
              <a:t> </a:t>
            </a:r>
            <a:r>
              <a:rPr lang="en-US" sz="2800" dirty="0" err="1">
                <a:solidFill>
                  <a:srgbClr val="272525"/>
                </a:solidFill>
                <a:latin typeface="Baskerville Old Face" panose="02020602080505020303" pitchFamily="18" charset="0"/>
                <a:sym typeface="Inter"/>
              </a:rPr>
              <a:t>Utilizadas</a:t>
            </a:r>
            <a:endParaRPr sz="28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774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/>
          <p:nvPr/>
        </p:nvSpPr>
        <p:spPr>
          <a:xfrm>
            <a:off x="1546349" y="318293"/>
            <a:ext cx="9099302" cy="625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6190"/>
              </a:lnSpc>
              <a:buClr>
                <a:srgbClr val="000000"/>
              </a:buClr>
              <a:buSzPts val="4200"/>
            </a:pP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O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Desafio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da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Saúde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Especializada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no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Brasil</a:t>
            </a:r>
            <a:endParaRPr sz="4000" dirty="0"/>
          </a:p>
        </p:txBody>
      </p:sp>
      <p:sp>
        <p:nvSpPr>
          <p:cNvPr id="91" name="Google Shape;91;p15"/>
          <p:cNvSpPr/>
          <p:nvPr/>
        </p:nvSpPr>
        <p:spPr>
          <a:xfrm>
            <a:off x="598885" y="1442442"/>
            <a:ext cx="5288359" cy="2231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9375"/>
              </a:lnSpc>
              <a:buClr>
                <a:srgbClr val="272525"/>
              </a:buClr>
              <a:buSzPts val="1600"/>
            </a:pP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Brasil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o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acesso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especialistas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médicos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instituições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saúde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é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frequentemente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complicado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Longas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esperas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dificuldade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em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encontrar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profissionais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disponíveis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a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falta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informações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centralizadas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são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barreiras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significativas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dirty="0"/>
          </a:p>
        </p:txBody>
      </p:sp>
      <p:sp>
        <p:nvSpPr>
          <p:cNvPr id="92" name="Google Shape;92;p15"/>
          <p:cNvSpPr/>
          <p:nvPr/>
        </p:nvSpPr>
        <p:spPr>
          <a:xfrm>
            <a:off x="598881" y="3673832"/>
            <a:ext cx="5288359" cy="405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59375"/>
              </a:lnSpc>
              <a:buClr>
                <a:srgbClr val="272525"/>
              </a:buClr>
              <a:buSzPts val="160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Longas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filas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espera</a:t>
            </a:r>
            <a:endParaRPr sz="1600" dirty="0"/>
          </a:p>
        </p:txBody>
      </p:sp>
      <p:sp>
        <p:nvSpPr>
          <p:cNvPr id="93" name="Google Shape;93;p15"/>
          <p:cNvSpPr/>
          <p:nvPr/>
        </p:nvSpPr>
        <p:spPr>
          <a:xfrm>
            <a:off x="598880" y="4134496"/>
            <a:ext cx="5288359" cy="474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59375"/>
              </a:lnSpc>
              <a:buClr>
                <a:srgbClr val="272525"/>
              </a:buClr>
              <a:buSzPts val="1600"/>
              <a:buFont typeface="Inter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Falta de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informação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sobre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disponibilidade</a:t>
            </a:r>
            <a:endParaRPr sz="1600" dirty="0"/>
          </a:p>
        </p:txBody>
      </p:sp>
      <p:sp>
        <p:nvSpPr>
          <p:cNvPr id="94" name="Google Shape;94;p15"/>
          <p:cNvSpPr/>
          <p:nvPr/>
        </p:nvSpPr>
        <p:spPr>
          <a:xfrm>
            <a:off x="598881" y="4664742"/>
            <a:ext cx="5288359" cy="4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59375"/>
              </a:lnSpc>
              <a:buClr>
                <a:srgbClr val="272525"/>
              </a:buClr>
              <a:buSzPts val="160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Dificuldade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localização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especialistas</a:t>
            </a:r>
            <a:endParaRPr sz="1600" dirty="0"/>
          </a:p>
        </p:txBody>
      </p:sp>
      <p:pic>
        <p:nvPicPr>
          <p:cNvPr id="95" name="Google Shape;95;p1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03641" y="1569641"/>
            <a:ext cx="5288359" cy="5288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/>
          <p:nvPr/>
        </p:nvSpPr>
        <p:spPr>
          <a:xfrm>
            <a:off x="1424583" y="333771"/>
            <a:ext cx="10958115" cy="561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6190"/>
              </a:lnSpc>
              <a:buClr>
                <a:srgbClr val="000000"/>
              </a:buClr>
              <a:buSzPts val="4200"/>
            </a:pP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Visão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Geral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do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Nosso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Programa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: </a:t>
            </a:r>
            <a:r>
              <a:rPr lang="en-US" sz="4000" b="1" dirty="0" err="1">
                <a:solidFill>
                  <a:srgbClr val="007EBD"/>
                </a:solidFill>
                <a:latin typeface="Petrona"/>
                <a:ea typeface="Petrona"/>
                <a:cs typeface="Petrona"/>
                <a:sym typeface="Petrona"/>
              </a:rPr>
              <a:t>MedConecta</a:t>
            </a:r>
            <a:endParaRPr sz="4000" dirty="0"/>
          </a:p>
        </p:txBody>
      </p:sp>
      <p:sp>
        <p:nvSpPr>
          <p:cNvPr id="102" name="Google Shape;102;p16"/>
          <p:cNvSpPr/>
          <p:nvPr/>
        </p:nvSpPr>
        <p:spPr>
          <a:xfrm>
            <a:off x="598885" y="1442442"/>
            <a:ext cx="5288359" cy="1846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9375"/>
              </a:lnSpc>
              <a:buClr>
                <a:srgbClr val="272525"/>
              </a:buClr>
              <a:buSzPts val="1600"/>
            </a:pP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Nosso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aplicativo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Android MedConecta" 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surge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como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uma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solução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inovadora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para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simplificar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busca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marcação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consultas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exames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com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especialistas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instituições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saúde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no </a:t>
            </a:r>
            <a:r>
              <a:rPr lang="en-US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Brasil</a:t>
            </a:r>
            <a:r>
              <a:rPr lang="en-US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dirty="0"/>
          </a:p>
        </p:txBody>
      </p:sp>
      <p:sp>
        <p:nvSpPr>
          <p:cNvPr id="103" name="Google Shape;103;p16"/>
          <p:cNvSpPr/>
          <p:nvPr/>
        </p:nvSpPr>
        <p:spPr>
          <a:xfrm>
            <a:off x="598882" y="3251198"/>
            <a:ext cx="5288359" cy="472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59375"/>
              </a:lnSpc>
              <a:buClr>
                <a:srgbClr val="272525"/>
              </a:buClr>
              <a:buSzPts val="160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Conecta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pacientes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profissionais</a:t>
            </a:r>
            <a:endParaRPr sz="1600" dirty="0"/>
          </a:p>
        </p:txBody>
      </p:sp>
      <p:sp>
        <p:nvSpPr>
          <p:cNvPr id="104" name="Google Shape;104;p16"/>
          <p:cNvSpPr/>
          <p:nvPr/>
        </p:nvSpPr>
        <p:spPr>
          <a:xfrm>
            <a:off x="598881" y="3724572"/>
            <a:ext cx="5288359" cy="466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59375"/>
              </a:lnSpc>
              <a:buClr>
                <a:srgbClr val="272525"/>
              </a:buClr>
              <a:buSzPts val="160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Marcação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consultas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exames</a:t>
            </a:r>
            <a:endParaRPr sz="1600" dirty="0"/>
          </a:p>
        </p:txBody>
      </p:sp>
      <p:sp>
        <p:nvSpPr>
          <p:cNvPr id="105" name="Google Shape;105;p16"/>
          <p:cNvSpPr/>
          <p:nvPr/>
        </p:nvSpPr>
        <p:spPr>
          <a:xfrm>
            <a:off x="598880" y="4193775"/>
            <a:ext cx="5288359" cy="390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39" indent="-285739">
              <a:lnSpc>
                <a:spcPct val="159375"/>
              </a:lnSpc>
              <a:buClr>
                <a:srgbClr val="272525"/>
              </a:buClr>
              <a:buSzPts val="1600"/>
              <a:buFont typeface="Inter"/>
              <a:buChar char="•"/>
            </a:pP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Disponibilidade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em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tempo real</a:t>
            </a:r>
            <a:endParaRPr sz="1600" dirty="0"/>
          </a:p>
        </p:txBody>
      </p:sp>
      <p:pic>
        <p:nvPicPr>
          <p:cNvPr id="106" name="Google Shape;106;p1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03641" y="1569641"/>
            <a:ext cx="5288359" cy="5288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0000" y="0"/>
            <a:ext cx="457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630039" y="640259"/>
            <a:ext cx="6359922" cy="204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4719"/>
              </a:lnSpc>
              <a:buClr>
                <a:srgbClr val="000000"/>
              </a:buClr>
              <a:buSzPts val="4450"/>
            </a:pPr>
            <a:r>
              <a:rPr lang="en-US" sz="3708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Funcionalidades</a:t>
            </a:r>
            <a:r>
              <a:rPr lang="en-US" sz="3708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3708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Essenciais</a:t>
            </a:r>
            <a:r>
              <a:rPr lang="en-US" sz="3708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: </a:t>
            </a:r>
            <a:r>
              <a:rPr lang="en-US" sz="3708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Marcação</a:t>
            </a:r>
            <a:r>
              <a:rPr lang="en-US" sz="3708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de </a:t>
            </a:r>
            <a:r>
              <a:rPr lang="en-US" sz="3708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Consultas</a:t>
            </a:r>
            <a:r>
              <a:rPr lang="en-US" sz="3708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e </a:t>
            </a:r>
            <a:r>
              <a:rPr lang="en-US" sz="3708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Exames</a:t>
            </a:r>
            <a:endParaRPr sz="3708" dirty="0"/>
          </a:p>
        </p:txBody>
      </p:sp>
      <p:sp>
        <p:nvSpPr>
          <p:cNvPr id="114" name="Google Shape;114;p17"/>
          <p:cNvSpPr/>
          <p:nvPr/>
        </p:nvSpPr>
        <p:spPr>
          <a:xfrm>
            <a:off x="630040" y="2682181"/>
            <a:ext cx="3089969" cy="1677789"/>
          </a:xfrm>
          <a:prstGeom prst="roundRect">
            <a:avLst>
              <a:gd name="adj" fmla="val 7267"/>
            </a:avLst>
          </a:prstGeom>
          <a:solidFill>
            <a:srgbClr val="FFFFFF">
              <a:alpha val="94901"/>
            </a:srgbClr>
          </a:solidFill>
          <a:ln w="3047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15" name="Google Shape;115;p17"/>
          <p:cNvSpPr/>
          <p:nvPr/>
        </p:nvSpPr>
        <p:spPr>
          <a:xfrm>
            <a:off x="604639" y="2682181"/>
            <a:ext cx="101600" cy="1677789"/>
          </a:xfrm>
          <a:prstGeom prst="roundRect">
            <a:avLst>
              <a:gd name="adj" fmla="val 74419"/>
            </a:avLst>
          </a:prstGeom>
          <a:solidFill>
            <a:srgbClr val="007EBD"/>
          </a:solidFill>
          <a:ln>
            <a:noFill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16" name="Google Shape;116;p17"/>
          <p:cNvSpPr/>
          <p:nvPr/>
        </p:nvSpPr>
        <p:spPr>
          <a:xfrm>
            <a:off x="911622" y="2887563"/>
            <a:ext cx="2362696" cy="29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5000"/>
              </a:lnSpc>
              <a:buClr>
                <a:srgbClr val="272525"/>
              </a:buClr>
              <a:buSzPts val="2200"/>
            </a:pPr>
            <a:r>
              <a:rPr lang="en-US" sz="1833" b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Busca Otimizada</a:t>
            </a:r>
            <a:endParaRPr sz="1833"/>
          </a:p>
        </p:txBody>
      </p:sp>
      <p:sp>
        <p:nvSpPr>
          <p:cNvPr id="117" name="Google Shape;117;p17"/>
          <p:cNvSpPr/>
          <p:nvPr/>
        </p:nvSpPr>
        <p:spPr>
          <a:xfrm>
            <a:off x="911622" y="3290789"/>
            <a:ext cx="2603004" cy="863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8823"/>
              </a:lnSpc>
              <a:buClr>
                <a:srgbClr val="272525"/>
              </a:buClr>
              <a:buSzPts val="1700"/>
            </a:pPr>
            <a:r>
              <a:rPr lang="en-US" sz="141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Filtre por especialidade, localização, convênio e horário preferencial.</a:t>
            </a:r>
            <a:endParaRPr sz="1417"/>
          </a:p>
        </p:txBody>
      </p:sp>
      <p:sp>
        <p:nvSpPr>
          <p:cNvPr id="118" name="Google Shape;118;p17"/>
          <p:cNvSpPr/>
          <p:nvPr/>
        </p:nvSpPr>
        <p:spPr>
          <a:xfrm>
            <a:off x="3899992" y="2682181"/>
            <a:ext cx="3089969" cy="1677789"/>
          </a:xfrm>
          <a:prstGeom prst="roundRect">
            <a:avLst>
              <a:gd name="adj" fmla="val 7267"/>
            </a:avLst>
          </a:prstGeom>
          <a:solidFill>
            <a:srgbClr val="FFFFFF">
              <a:alpha val="94901"/>
            </a:srgbClr>
          </a:solidFill>
          <a:ln w="3047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19" name="Google Shape;119;p17"/>
          <p:cNvSpPr/>
          <p:nvPr/>
        </p:nvSpPr>
        <p:spPr>
          <a:xfrm>
            <a:off x="3874592" y="2682181"/>
            <a:ext cx="101600" cy="1677789"/>
          </a:xfrm>
          <a:prstGeom prst="roundRect">
            <a:avLst>
              <a:gd name="adj" fmla="val 74419"/>
            </a:avLst>
          </a:prstGeom>
          <a:solidFill>
            <a:srgbClr val="007EBD"/>
          </a:solidFill>
          <a:ln>
            <a:noFill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20" name="Google Shape;120;p17"/>
          <p:cNvSpPr/>
          <p:nvPr/>
        </p:nvSpPr>
        <p:spPr>
          <a:xfrm>
            <a:off x="4181575" y="2887563"/>
            <a:ext cx="2362696" cy="29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5000"/>
              </a:lnSpc>
              <a:buClr>
                <a:srgbClr val="272525"/>
              </a:buClr>
              <a:buSzPts val="2200"/>
            </a:pPr>
            <a:r>
              <a:rPr lang="en-US" sz="1833" b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Agendamento Rápido</a:t>
            </a:r>
            <a:endParaRPr sz="1833"/>
          </a:p>
        </p:txBody>
      </p:sp>
      <p:sp>
        <p:nvSpPr>
          <p:cNvPr id="121" name="Google Shape;121;p17"/>
          <p:cNvSpPr/>
          <p:nvPr/>
        </p:nvSpPr>
        <p:spPr>
          <a:xfrm>
            <a:off x="4181575" y="3290789"/>
            <a:ext cx="2603004" cy="863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8823"/>
              </a:lnSpc>
              <a:buClr>
                <a:srgbClr val="272525"/>
              </a:buClr>
              <a:buSzPts val="1700"/>
            </a:pPr>
            <a:r>
              <a:rPr lang="en-US" sz="141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Marque </a:t>
            </a:r>
            <a:r>
              <a:rPr lang="en-US" sz="141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consultas</a:t>
            </a:r>
            <a:r>
              <a:rPr lang="en-US" sz="141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sz="141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exames</a:t>
            </a:r>
            <a:r>
              <a:rPr lang="en-US" sz="141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41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em</a:t>
            </a:r>
            <a:r>
              <a:rPr lang="en-US" sz="141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41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poucos</a:t>
            </a:r>
            <a:r>
              <a:rPr lang="en-US" sz="141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toques, com </a:t>
            </a:r>
            <a:r>
              <a:rPr lang="en-US" sz="141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confirmação</a:t>
            </a:r>
            <a:r>
              <a:rPr lang="en-US" sz="141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417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imediata</a:t>
            </a:r>
            <a:r>
              <a:rPr lang="en-US" sz="1417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417" dirty="0"/>
          </a:p>
        </p:txBody>
      </p:sp>
      <p:sp>
        <p:nvSpPr>
          <p:cNvPr id="122" name="Google Shape;122;p17"/>
          <p:cNvSpPr/>
          <p:nvPr/>
        </p:nvSpPr>
        <p:spPr>
          <a:xfrm>
            <a:off x="630040" y="4539953"/>
            <a:ext cx="3089969" cy="1677789"/>
          </a:xfrm>
          <a:prstGeom prst="roundRect">
            <a:avLst>
              <a:gd name="adj" fmla="val 7267"/>
            </a:avLst>
          </a:prstGeom>
          <a:solidFill>
            <a:srgbClr val="FFFFFF">
              <a:alpha val="94901"/>
            </a:srgbClr>
          </a:solidFill>
          <a:ln w="3047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23" name="Google Shape;123;p17"/>
          <p:cNvSpPr/>
          <p:nvPr/>
        </p:nvSpPr>
        <p:spPr>
          <a:xfrm>
            <a:off x="604639" y="4539953"/>
            <a:ext cx="101600" cy="1677789"/>
          </a:xfrm>
          <a:prstGeom prst="roundRect">
            <a:avLst>
              <a:gd name="adj" fmla="val 74419"/>
            </a:avLst>
          </a:prstGeom>
          <a:solidFill>
            <a:srgbClr val="007EBD"/>
          </a:solidFill>
          <a:ln>
            <a:noFill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24" name="Google Shape;124;p17"/>
          <p:cNvSpPr/>
          <p:nvPr/>
        </p:nvSpPr>
        <p:spPr>
          <a:xfrm>
            <a:off x="911622" y="4745335"/>
            <a:ext cx="2483048" cy="29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5000"/>
              </a:lnSpc>
              <a:buClr>
                <a:srgbClr val="272525"/>
              </a:buClr>
              <a:buSzPts val="2200"/>
            </a:pPr>
            <a:r>
              <a:rPr lang="en-US" sz="1833" b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Lembretes Inteligentes</a:t>
            </a:r>
            <a:endParaRPr sz="1833"/>
          </a:p>
        </p:txBody>
      </p:sp>
      <p:sp>
        <p:nvSpPr>
          <p:cNvPr id="125" name="Google Shape;125;p17"/>
          <p:cNvSpPr/>
          <p:nvPr/>
        </p:nvSpPr>
        <p:spPr>
          <a:xfrm>
            <a:off x="911622" y="5148560"/>
            <a:ext cx="2603004" cy="863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8823"/>
              </a:lnSpc>
              <a:buClr>
                <a:srgbClr val="272525"/>
              </a:buClr>
              <a:buSzPts val="1700"/>
            </a:pPr>
            <a:r>
              <a:rPr lang="en-US" sz="1417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Receba notificações antes da consulta para não perder o horário.</a:t>
            </a:r>
            <a:endParaRPr sz="1417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2;p18">
            <a:extLst>
              <a:ext uri="{FF2B5EF4-FFF2-40B4-BE49-F238E27FC236}">
                <a16:creationId xmlns:a16="http://schemas.microsoft.com/office/drawing/2014/main" id="{9B70988F-4966-4D3C-8458-F9A0DF6089B4}"/>
              </a:ext>
            </a:extLst>
          </p:cNvPr>
          <p:cNvSpPr/>
          <p:nvPr/>
        </p:nvSpPr>
        <p:spPr>
          <a:xfrm>
            <a:off x="5052715" y="378818"/>
            <a:ext cx="6658570" cy="901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5000"/>
              </a:lnSpc>
              <a:buClr>
                <a:srgbClr val="000000"/>
              </a:buClr>
              <a:buSzPts val="3400"/>
            </a:pPr>
            <a:r>
              <a:rPr lang="en-US" sz="28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Busca</a:t>
            </a:r>
            <a:r>
              <a:rPr lang="en-US" sz="28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28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Inteligente</a:t>
            </a:r>
            <a:r>
              <a:rPr lang="en-US" sz="28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: </a:t>
            </a:r>
            <a:r>
              <a:rPr lang="en-US" sz="28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Encontre</a:t>
            </a:r>
            <a:r>
              <a:rPr lang="en-US" sz="28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o </a:t>
            </a:r>
            <a:r>
              <a:rPr lang="en-US" sz="28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Especialista</a:t>
            </a:r>
            <a:r>
              <a:rPr lang="en-US" sz="28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28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Certo</a:t>
            </a:r>
            <a:r>
              <a:rPr lang="en-US" sz="28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Para </a:t>
            </a:r>
            <a:r>
              <a:rPr lang="en-US" sz="28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Você</a:t>
            </a:r>
            <a:endParaRPr sz="2800" dirty="0"/>
          </a:p>
        </p:txBody>
      </p:sp>
      <p:pic>
        <p:nvPicPr>
          <p:cNvPr id="5" name="Google Shape;133;p18" descr="preencoded.png">
            <a:extLst>
              <a:ext uri="{FF2B5EF4-FFF2-40B4-BE49-F238E27FC236}">
                <a16:creationId xmlns:a16="http://schemas.microsoft.com/office/drawing/2014/main" id="{DD1BF746-2292-4120-8B10-870B82E0060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52715" y="1486098"/>
            <a:ext cx="343297" cy="34329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34;p18">
            <a:extLst>
              <a:ext uri="{FF2B5EF4-FFF2-40B4-BE49-F238E27FC236}">
                <a16:creationId xmlns:a16="http://schemas.microsoft.com/office/drawing/2014/main" id="{E9FA4975-7DD6-4EAC-BDC6-C4359615F4C9}"/>
              </a:ext>
            </a:extLst>
          </p:cNvPr>
          <p:cNvSpPr/>
          <p:nvPr/>
        </p:nvSpPr>
        <p:spPr>
          <a:xfrm>
            <a:off x="5052715" y="2001045"/>
            <a:ext cx="1802706" cy="225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3529"/>
              </a:lnSpc>
              <a:buClr>
                <a:srgbClr val="272525"/>
              </a:buClr>
              <a:buSzPts val="1700"/>
            </a:pPr>
            <a:r>
              <a:rPr lang="en-US" b="1" dirty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Por </a:t>
            </a:r>
            <a:r>
              <a:rPr lang="en-US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Especialidade</a:t>
            </a:r>
            <a:endParaRPr dirty="0"/>
          </a:p>
        </p:txBody>
      </p:sp>
      <p:sp>
        <p:nvSpPr>
          <p:cNvPr id="7" name="Google Shape;135;p18">
            <a:extLst>
              <a:ext uri="{FF2B5EF4-FFF2-40B4-BE49-F238E27FC236}">
                <a16:creationId xmlns:a16="http://schemas.microsoft.com/office/drawing/2014/main" id="{54874DF0-D258-424C-8EE8-0F18B4FE41DB}"/>
              </a:ext>
            </a:extLst>
          </p:cNvPr>
          <p:cNvSpPr/>
          <p:nvPr/>
        </p:nvSpPr>
        <p:spPr>
          <a:xfrm>
            <a:off x="5052715" y="2308721"/>
            <a:ext cx="6658570" cy="219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4000"/>
              </a:lnSpc>
              <a:buClr>
                <a:srgbClr val="272525"/>
              </a:buClr>
              <a:buSzPts val="1250"/>
            </a:pP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Cardiologista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Pediatra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Dermatologista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etc.</a:t>
            </a:r>
            <a:endParaRPr sz="1600" dirty="0"/>
          </a:p>
        </p:txBody>
      </p:sp>
      <p:pic>
        <p:nvPicPr>
          <p:cNvPr id="8" name="Google Shape;136;p18" descr="preencoded.png">
            <a:extLst>
              <a:ext uri="{FF2B5EF4-FFF2-40B4-BE49-F238E27FC236}">
                <a16:creationId xmlns:a16="http://schemas.microsoft.com/office/drawing/2014/main" id="{08AF0D11-1C50-4457-8C23-F73DBEC96C9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52715" y="2803029"/>
            <a:ext cx="343297" cy="34329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37;p18">
            <a:extLst>
              <a:ext uri="{FF2B5EF4-FFF2-40B4-BE49-F238E27FC236}">
                <a16:creationId xmlns:a16="http://schemas.microsoft.com/office/drawing/2014/main" id="{725C0D5C-CBAE-4B12-BD82-D7FF8F4FC07E}"/>
              </a:ext>
            </a:extLst>
          </p:cNvPr>
          <p:cNvSpPr/>
          <p:nvPr/>
        </p:nvSpPr>
        <p:spPr>
          <a:xfrm>
            <a:off x="5052715" y="3317975"/>
            <a:ext cx="1802706" cy="225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3529"/>
              </a:lnSpc>
              <a:buClr>
                <a:srgbClr val="272525"/>
              </a:buClr>
              <a:buSzPts val="1700"/>
            </a:pPr>
            <a:r>
              <a:rPr lang="en-US" b="1" dirty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Por </a:t>
            </a:r>
            <a:r>
              <a:rPr lang="en-US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Localização</a:t>
            </a:r>
            <a:endParaRPr dirty="0"/>
          </a:p>
        </p:txBody>
      </p:sp>
      <p:sp>
        <p:nvSpPr>
          <p:cNvPr id="10" name="Google Shape;138;p18">
            <a:extLst>
              <a:ext uri="{FF2B5EF4-FFF2-40B4-BE49-F238E27FC236}">
                <a16:creationId xmlns:a16="http://schemas.microsoft.com/office/drawing/2014/main" id="{B7D5FD81-ECC5-46DB-A9A8-2C297AC94BA7}"/>
              </a:ext>
            </a:extLst>
          </p:cNvPr>
          <p:cNvSpPr/>
          <p:nvPr/>
        </p:nvSpPr>
        <p:spPr>
          <a:xfrm>
            <a:off x="5052715" y="3625652"/>
            <a:ext cx="6658570" cy="219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4000"/>
              </a:lnSpc>
              <a:buClr>
                <a:srgbClr val="272525"/>
              </a:buClr>
              <a:buSzPts val="1250"/>
            </a:pP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Encontre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perto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você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ou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em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região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preferida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600" dirty="0"/>
          </a:p>
        </p:txBody>
      </p:sp>
      <p:pic>
        <p:nvPicPr>
          <p:cNvPr id="11" name="Google Shape;139;p18" descr="preencoded.png">
            <a:extLst>
              <a:ext uri="{FF2B5EF4-FFF2-40B4-BE49-F238E27FC236}">
                <a16:creationId xmlns:a16="http://schemas.microsoft.com/office/drawing/2014/main" id="{96399D13-5048-4EF0-9926-93FDE4C67DD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52715" y="4119959"/>
            <a:ext cx="343297" cy="34329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40;p18">
            <a:extLst>
              <a:ext uri="{FF2B5EF4-FFF2-40B4-BE49-F238E27FC236}">
                <a16:creationId xmlns:a16="http://schemas.microsoft.com/office/drawing/2014/main" id="{09BC7C04-B635-453F-B30F-A418CDED2B39}"/>
              </a:ext>
            </a:extLst>
          </p:cNvPr>
          <p:cNvSpPr/>
          <p:nvPr/>
        </p:nvSpPr>
        <p:spPr>
          <a:xfrm>
            <a:off x="5052715" y="4634905"/>
            <a:ext cx="1802706" cy="225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3529"/>
              </a:lnSpc>
              <a:buClr>
                <a:srgbClr val="272525"/>
              </a:buClr>
              <a:buSzPts val="1700"/>
            </a:pPr>
            <a:r>
              <a:rPr lang="en-US" b="1" dirty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Por </a:t>
            </a:r>
            <a:r>
              <a:rPr lang="en-US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Convênio</a:t>
            </a:r>
            <a:endParaRPr dirty="0"/>
          </a:p>
        </p:txBody>
      </p:sp>
      <p:sp>
        <p:nvSpPr>
          <p:cNvPr id="13" name="Google Shape;141;p18">
            <a:extLst>
              <a:ext uri="{FF2B5EF4-FFF2-40B4-BE49-F238E27FC236}">
                <a16:creationId xmlns:a16="http://schemas.microsoft.com/office/drawing/2014/main" id="{6741EF8D-0D7A-4325-AB9D-2F2401D15D99}"/>
              </a:ext>
            </a:extLst>
          </p:cNvPr>
          <p:cNvSpPr/>
          <p:nvPr/>
        </p:nvSpPr>
        <p:spPr>
          <a:xfrm>
            <a:off x="5052715" y="4942582"/>
            <a:ext cx="6658570" cy="219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4000"/>
              </a:lnSpc>
              <a:buClr>
                <a:srgbClr val="272525"/>
              </a:buClr>
              <a:buSzPts val="1250"/>
            </a:pP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Filtre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por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planos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saúde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aceitos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600" dirty="0"/>
          </a:p>
        </p:txBody>
      </p:sp>
      <p:pic>
        <p:nvPicPr>
          <p:cNvPr id="14" name="Google Shape;142;p18" descr="preencoded.png">
            <a:extLst>
              <a:ext uri="{FF2B5EF4-FFF2-40B4-BE49-F238E27FC236}">
                <a16:creationId xmlns:a16="http://schemas.microsoft.com/office/drawing/2014/main" id="{1AA97C6C-665F-4A54-9CEE-D3F1AB490DE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52715" y="5436890"/>
            <a:ext cx="343297" cy="34329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43;p18">
            <a:extLst>
              <a:ext uri="{FF2B5EF4-FFF2-40B4-BE49-F238E27FC236}">
                <a16:creationId xmlns:a16="http://schemas.microsoft.com/office/drawing/2014/main" id="{F7030F35-ECFB-4F03-B0F3-3C212554D237}"/>
              </a:ext>
            </a:extLst>
          </p:cNvPr>
          <p:cNvSpPr/>
          <p:nvPr/>
        </p:nvSpPr>
        <p:spPr>
          <a:xfrm>
            <a:off x="5052716" y="5951835"/>
            <a:ext cx="2795884" cy="219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3529"/>
              </a:lnSpc>
              <a:buClr>
                <a:srgbClr val="272525"/>
              </a:buClr>
              <a:buSzPts val="1700"/>
            </a:pPr>
            <a:r>
              <a:rPr lang="en-US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Avaliações</a:t>
            </a:r>
            <a:r>
              <a:rPr lang="en-US" b="1" dirty="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 e </a:t>
            </a:r>
            <a:r>
              <a:rPr lang="en-US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Reputação</a:t>
            </a:r>
            <a:endParaRPr dirty="0"/>
          </a:p>
        </p:txBody>
      </p:sp>
      <p:sp>
        <p:nvSpPr>
          <p:cNvPr id="16" name="Google Shape;144;p18">
            <a:extLst>
              <a:ext uri="{FF2B5EF4-FFF2-40B4-BE49-F238E27FC236}">
                <a16:creationId xmlns:a16="http://schemas.microsoft.com/office/drawing/2014/main" id="{384AF127-3DF8-4992-9BCA-B8F3DD0858A5}"/>
              </a:ext>
            </a:extLst>
          </p:cNvPr>
          <p:cNvSpPr/>
          <p:nvPr/>
        </p:nvSpPr>
        <p:spPr>
          <a:xfrm>
            <a:off x="5052715" y="6259513"/>
            <a:ext cx="6658570" cy="219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4000"/>
              </a:lnSpc>
              <a:buClr>
                <a:srgbClr val="272525"/>
              </a:buClr>
              <a:buSzPts val="1250"/>
            </a:pP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Veja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o que outros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pacientes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dizem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sobre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profissionais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clínicas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600" dirty="0"/>
          </a:p>
        </p:txBody>
      </p:sp>
      <p:pic>
        <p:nvPicPr>
          <p:cNvPr id="17" name="Google Shape;131;p18" descr="preencoded.png">
            <a:extLst>
              <a:ext uri="{FF2B5EF4-FFF2-40B4-BE49-F238E27FC236}">
                <a16:creationId xmlns:a16="http://schemas.microsoft.com/office/drawing/2014/main" id="{C7B2B232-AE7E-42C2-9A5D-24BA1AFAEC9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7865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66;p20" descr="preencoded.png">
            <a:extLst>
              <a:ext uri="{FF2B5EF4-FFF2-40B4-BE49-F238E27FC236}">
                <a16:creationId xmlns:a16="http://schemas.microsoft.com/office/drawing/2014/main" id="{E0B858DF-3F23-49E4-86D7-9FAEAABE889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67;p20">
            <a:extLst>
              <a:ext uri="{FF2B5EF4-FFF2-40B4-BE49-F238E27FC236}">
                <a16:creationId xmlns:a16="http://schemas.microsoft.com/office/drawing/2014/main" id="{9BB8774B-FE90-4BF9-BD76-02B0F96C8128}"/>
              </a:ext>
            </a:extLst>
          </p:cNvPr>
          <p:cNvSpPr/>
          <p:nvPr/>
        </p:nvSpPr>
        <p:spPr>
          <a:xfrm>
            <a:off x="5233492" y="793056"/>
            <a:ext cx="6297018" cy="1860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5806"/>
              </a:lnSpc>
              <a:buClr>
                <a:srgbClr val="000000"/>
              </a:buClr>
              <a:buSzPts val="4650"/>
            </a:pPr>
            <a:r>
              <a:rPr lang="en-US" sz="3875" b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Benefícios: Pacientes, Médicos e Sistema de Saúde</a:t>
            </a:r>
            <a:endParaRPr sz="3875"/>
          </a:p>
        </p:txBody>
      </p:sp>
      <p:sp>
        <p:nvSpPr>
          <p:cNvPr id="6" name="Google Shape;168;p20">
            <a:extLst>
              <a:ext uri="{FF2B5EF4-FFF2-40B4-BE49-F238E27FC236}">
                <a16:creationId xmlns:a16="http://schemas.microsoft.com/office/drawing/2014/main" id="{3C857193-5B03-433B-AD3F-674871F3BF6F}"/>
              </a:ext>
            </a:extLst>
          </p:cNvPr>
          <p:cNvSpPr/>
          <p:nvPr/>
        </p:nvSpPr>
        <p:spPr>
          <a:xfrm>
            <a:off x="5233492" y="2937172"/>
            <a:ext cx="6297018" cy="3127772"/>
          </a:xfrm>
          <a:prstGeom prst="roundRect">
            <a:avLst>
              <a:gd name="adj" fmla="val 2538"/>
            </a:avLst>
          </a:prstGeom>
          <a:solidFill>
            <a:srgbClr val="CCEEFF"/>
          </a:solidFill>
          <a:ln w="952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7" name="Google Shape;169;p20">
            <a:extLst>
              <a:ext uri="{FF2B5EF4-FFF2-40B4-BE49-F238E27FC236}">
                <a16:creationId xmlns:a16="http://schemas.microsoft.com/office/drawing/2014/main" id="{EA637114-4396-4BBB-B218-E4D1B156D1F0}"/>
              </a:ext>
            </a:extLst>
          </p:cNvPr>
          <p:cNvSpPr/>
          <p:nvPr/>
        </p:nvSpPr>
        <p:spPr>
          <a:xfrm>
            <a:off x="5239842" y="2943523"/>
            <a:ext cx="3142158" cy="1708745"/>
          </a:xfrm>
          <a:prstGeom prst="roundRect">
            <a:avLst>
              <a:gd name="adj" fmla="val 4646"/>
            </a:avLst>
          </a:prstGeom>
          <a:solidFill>
            <a:srgbClr val="CCEEFF"/>
          </a:solidFill>
          <a:ln>
            <a:noFill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8" name="Google Shape;170;p20">
            <a:extLst>
              <a:ext uri="{FF2B5EF4-FFF2-40B4-BE49-F238E27FC236}">
                <a16:creationId xmlns:a16="http://schemas.microsoft.com/office/drawing/2014/main" id="{5DA6F656-239A-4A0E-90C5-22CDE442F645}"/>
              </a:ext>
            </a:extLst>
          </p:cNvPr>
          <p:cNvSpPr/>
          <p:nvPr/>
        </p:nvSpPr>
        <p:spPr>
          <a:xfrm>
            <a:off x="5428854" y="3132534"/>
            <a:ext cx="2480668" cy="31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6086"/>
              </a:lnSpc>
              <a:buClr>
                <a:srgbClr val="272525"/>
              </a:buClr>
              <a:buSzPts val="2300"/>
            </a:pPr>
            <a:r>
              <a:rPr lang="en-US" sz="1917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Pacientes</a:t>
            </a:r>
            <a:endParaRPr sz="1917" dirty="0"/>
          </a:p>
        </p:txBody>
      </p:sp>
      <p:sp>
        <p:nvSpPr>
          <p:cNvPr id="9" name="Google Shape;171;p20">
            <a:extLst>
              <a:ext uri="{FF2B5EF4-FFF2-40B4-BE49-F238E27FC236}">
                <a16:creationId xmlns:a16="http://schemas.microsoft.com/office/drawing/2014/main" id="{359300E4-CFCE-49E0-8355-D7A3780CEA32}"/>
              </a:ext>
            </a:extLst>
          </p:cNvPr>
          <p:cNvSpPr/>
          <p:nvPr/>
        </p:nvSpPr>
        <p:spPr>
          <a:xfrm>
            <a:off x="5428854" y="3556000"/>
            <a:ext cx="2480668" cy="907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2857"/>
              </a:lnSpc>
              <a:buClr>
                <a:srgbClr val="272525"/>
              </a:buClr>
              <a:buSzPts val="1750"/>
            </a:pPr>
            <a:r>
              <a:rPr lang="en-US" sz="1458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Acesso</a:t>
            </a:r>
            <a:r>
              <a:rPr lang="en-US" sz="1458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458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facilitado</a:t>
            </a:r>
            <a:r>
              <a:rPr lang="en-US" sz="1458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458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mais</a:t>
            </a:r>
            <a:r>
              <a:rPr lang="en-US" sz="1458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458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opções</a:t>
            </a:r>
            <a:r>
              <a:rPr lang="en-US" sz="1458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sz="1458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agendamento</a:t>
            </a:r>
            <a:r>
              <a:rPr lang="en-US" sz="1458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458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sem</a:t>
            </a:r>
            <a:r>
              <a:rPr lang="en-US" sz="1458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458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complicação</a:t>
            </a:r>
            <a:r>
              <a:rPr lang="en-US" sz="1458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458" dirty="0"/>
          </a:p>
        </p:txBody>
      </p:sp>
      <p:sp>
        <p:nvSpPr>
          <p:cNvPr id="10" name="Google Shape;172;p20">
            <a:extLst>
              <a:ext uri="{FF2B5EF4-FFF2-40B4-BE49-F238E27FC236}">
                <a16:creationId xmlns:a16="http://schemas.microsoft.com/office/drawing/2014/main" id="{51641DF3-DD50-4A27-A2A6-0D606A614818}"/>
              </a:ext>
            </a:extLst>
          </p:cNvPr>
          <p:cNvSpPr/>
          <p:nvPr/>
        </p:nvSpPr>
        <p:spPr>
          <a:xfrm>
            <a:off x="8382000" y="2943523"/>
            <a:ext cx="3142158" cy="1708745"/>
          </a:xfrm>
          <a:prstGeom prst="rect">
            <a:avLst/>
          </a:prstGeom>
          <a:solidFill>
            <a:srgbClr val="CCEEFF"/>
          </a:solidFill>
          <a:ln>
            <a:noFill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1" name="Google Shape;173;p20">
            <a:extLst>
              <a:ext uri="{FF2B5EF4-FFF2-40B4-BE49-F238E27FC236}">
                <a16:creationId xmlns:a16="http://schemas.microsoft.com/office/drawing/2014/main" id="{0A187CD4-47FA-4C55-911F-E9B46E7C04E5}"/>
              </a:ext>
            </a:extLst>
          </p:cNvPr>
          <p:cNvSpPr/>
          <p:nvPr/>
        </p:nvSpPr>
        <p:spPr>
          <a:xfrm>
            <a:off x="8382000" y="2943523"/>
            <a:ext cx="25400" cy="1708745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>
            <a:noFill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2" name="Google Shape;174;p20">
            <a:extLst>
              <a:ext uri="{FF2B5EF4-FFF2-40B4-BE49-F238E27FC236}">
                <a16:creationId xmlns:a16="http://schemas.microsoft.com/office/drawing/2014/main" id="{CACB3532-ACA2-4391-84E3-1BDFA698D5A9}"/>
              </a:ext>
            </a:extLst>
          </p:cNvPr>
          <p:cNvSpPr/>
          <p:nvPr/>
        </p:nvSpPr>
        <p:spPr>
          <a:xfrm>
            <a:off x="8854480" y="3132534"/>
            <a:ext cx="2480668" cy="31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6086"/>
              </a:lnSpc>
              <a:buClr>
                <a:srgbClr val="272525"/>
              </a:buClr>
              <a:buSzPts val="2300"/>
            </a:pPr>
            <a:r>
              <a:rPr lang="en-US" sz="1917" b="1" dirty="0" err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Médicos</a:t>
            </a:r>
            <a:endParaRPr sz="1917" dirty="0"/>
          </a:p>
        </p:txBody>
      </p:sp>
      <p:sp>
        <p:nvSpPr>
          <p:cNvPr id="13" name="Google Shape;175;p20">
            <a:extLst>
              <a:ext uri="{FF2B5EF4-FFF2-40B4-BE49-F238E27FC236}">
                <a16:creationId xmlns:a16="http://schemas.microsoft.com/office/drawing/2014/main" id="{B036C08D-2E65-4C98-960C-BBEFED6C432F}"/>
              </a:ext>
            </a:extLst>
          </p:cNvPr>
          <p:cNvSpPr/>
          <p:nvPr/>
        </p:nvSpPr>
        <p:spPr>
          <a:xfrm>
            <a:off x="8854480" y="3556000"/>
            <a:ext cx="2480668" cy="907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2857"/>
              </a:lnSpc>
              <a:buClr>
                <a:srgbClr val="272525"/>
              </a:buClr>
              <a:buSzPts val="1750"/>
            </a:pPr>
            <a:r>
              <a:rPr lang="en-US" sz="1458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Melhor gestão de tempo, visibilidade e redução de consultas perdidas.</a:t>
            </a:r>
            <a:endParaRPr sz="1458"/>
          </a:p>
        </p:txBody>
      </p:sp>
      <p:sp>
        <p:nvSpPr>
          <p:cNvPr id="14" name="Google Shape;176;p20">
            <a:extLst>
              <a:ext uri="{FF2B5EF4-FFF2-40B4-BE49-F238E27FC236}">
                <a16:creationId xmlns:a16="http://schemas.microsoft.com/office/drawing/2014/main" id="{03A3260E-CEC3-496C-AF23-796BC3ECECF4}"/>
              </a:ext>
            </a:extLst>
          </p:cNvPr>
          <p:cNvSpPr/>
          <p:nvPr/>
        </p:nvSpPr>
        <p:spPr>
          <a:xfrm>
            <a:off x="8145760" y="3561656"/>
            <a:ext cx="472480" cy="472480"/>
          </a:xfrm>
          <a:prstGeom prst="roundRect">
            <a:avLst>
              <a:gd name="adj" fmla="val 16803"/>
            </a:avLst>
          </a:prstGeom>
          <a:solidFill>
            <a:srgbClr val="FFFFFF">
              <a:alpha val="94901"/>
            </a:srgbClr>
          </a:solidFill>
          <a:ln w="30475" cap="flat" cmpd="sng">
            <a:solidFill>
              <a:srgbClr val="B2D4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pic>
        <p:nvPicPr>
          <p:cNvPr id="15" name="Google Shape;177;p20" descr="preencoded.png">
            <a:extLst>
              <a:ext uri="{FF2B5EF4-FFF2-40B4-BE49-F238E27FC236}">
                <a16:creationId xmlns:a16="http://schemas.microsoft.com/office/drawing/2014/main" id="{CC4185BA-89B1-4E76-901F-643F5034917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63831" y="3679726"/>
            <a:ext cx="236240" cy="23624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78;p20">
            <a:extLst>
              <a:ext uri="{FF2B5EF4-FFF2-40B4-BE49-F238E27FC236}">
                <a16:creationId xmlns:a16="http://schemas.microsoft.com/office/drawing/2014/main" id="{84B30B7B-61BE-415C-91AE-5EA90D3A6201}"/>
              </a:ext>
            </a:extLst>
          </p:cNvPr>
          <p:cNvSpPr/>
          <p:nvPr/>
        </p:nvSpPr>
        <p:spPr>
          <a:xfrm>
            <a:off x="5239842" y="4652268"/>
            <a:ext cx="6284318" cy="1406327"/>
          </a:xfrm>
          <a:prstGeom prst="rect">
            <a:avLst/>
          </a:prstGeom>
          <a:solidFill>
            <a:srgbClr val="CCEEFF"/>
          </a:solidFill>
          <a:ln>
            <a:noFill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7" name="Google Shape;179;p20">
            <a:extLst>
              <a:ext uri="{FF2B5EF4-FFF2-40B4-BE49-F238E27FC236}">
                <a16:creationId xmlns:a16="http://schemas.microsoft.com/office/drawing/2014/main" id="{5732D4C5-1D14-4546-9940-8430D67A7D48}"/>
              </a:ext>
            </a:extLst>
          </p:cNvPr>
          <p:cNvSpPr/>
          <p:nvPr/>
        </p:nvSpPr>
        <p:spPr>
          <a:xfrm>
            <a:off x="5239842" y="4652268"/>
            <a:ext cx="6284318" cy="2540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>
            <a:noFill/>
          </a:ln>
        </p:spPr>
        <p:txBody>
          <a:bodyPr spcFirstLastPara="1" wrap="square" lIns="76188" tIns="76188" rIns="76188" bIns="76188" anchor="ctr" anchorCtr="0">
            <a:noAutofit/>
          </a:bodyPr>
          <a:lstStyle/>
          <a:p>
            <a:endParaRPr sz="1500"/>
          </a:p>
        </p:txBody>
      </p:sp>
      <p:sp>
        <p:nvSpPr>
          <p:cNvPr id="18" name="Google Shape;180;p20">
            <a:extLst>
              <a:ext uri="{FF2B5EF4-FFF2-40B4-BE49-F238E27FC236}">
                <a16:creationId xmlns:a16="http://schemas.microsoft.com/office/drawing/2014/main" id="{55F0E904-D565-458B-ACDB-6C9269859737}"/>
              </a:ext>
            </a:extLst>
          </p:cNvPr>
          <p:cNvSpPr/>
          <p:nvPr/>
        </p:nvSpPr>
        <p:spPr>
          <a:xfrm>
            <a:off x="5428854" y="4841280"/>
            <a:ext cx="2480866" cy="31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6086"/>
              </a:lnSpc>
              <a:buClr>
                <a:srgbClr val="272525"/>
              </a:buClr>
              <a:buSzPts val="2300"/>
            </a:pPr>
            <a:r>
              <a:rPr lang="en-US" sz="1917" b="1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Sistema de Saúde</a:t>
            </a:r>
            <a:endParaRPr sz="1917"/>
          </a:p>
        </p:txBody>
      </p:sp>
      <p:sp>
        <p:nvSpPr>
          <p:cNvPr id="19" name="Google Shape;181;p20">
            <a:extLst>
              <a:ext uri="{FF2B5EF4-FFF2-40B4-BE49-F238E27FC236}">
                <a16:creationId xmlns:a16="http://schemas.microsoft.com/office/drawing/2014/main" id="{5D0A75DE-FBBE-41BC-BD97-65AE051CD028}"/>
              </a:ext>
            </a:extLst>
          </p:cNvPr>
          <p:cNvSpPr/>
          <p:nvPr/>
        </p:nvSpPr>
        <p:spPr>
          <a:xfrm>
            <a:off x="5428854" y="5264745"/>
            <a:ext cx="5622826" cy="604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2857"/>
              </a:lnSpc>
              <a:buClr>
                <a:srgbClr val="272525"/>
              </a:buClr>
              <a:buSzPts val="1750"/>
            </a:pPr>
            <a:r>
              <a:rPr lang="en-US" sz="1458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Otimização de recursos, eficiência e melhoria na qualidade do atendimento.</a:t>
            </a:r>
            <a:endParaRPr sz="1458"/>
          </a:p>
        </p:txBody>
      </p:sp>
    </p:spTree>
    <p:extLst>
      <p:ext uri="{BB962C8B-B14F-4D97-AF65-F5344CB8AC3E}">
        <p14:creationId xmlns:p14="http://schemas.microsoft.com/office/powerpoint/2010/main" val="2642910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87;p21" descr="preencoded.png">
            <a:extLst>
              <a:ext uri="{FF2B5EF4-FFF2-40B4-BE49-F238E27FC236}">
                <a16:creationId xmlns:a16="http://schemas.microsoft.com/office/drawing/2014/main" id="{5AA5398C-EB27-4DF2-9975-4785C78D11D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236269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88;p21">
            <a:extLst>
              <a:ext uri="{FF2B5EF4-FFF2-40B4-BE49-F238E27FC236}">
                <a16:creationId xmlns:a16="http://schemas.microsoft.com/office/drawing/2014/main" id="{34C1FA54-DEBE-4860-8897-B0884B191AAC}"/>
              </a:ext>
            </a:extLst>
          </p:cNvPr>
          <p:cNvSpPr/>
          <p:nvPr/>
        </p:nvSpPr>
        <p:spPr>
          <a:xfrm>
            <a:off x="661492" y="3749774"/>
            <a:ext cx="8128496" cy="6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25806"/>
              </a:lnSpc>
              <a:buClr>
                <a:srgbClr val="000000"/>
              </a:buClr>
              <a:buSzPts val="4650"/>
            </a:pP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Demonstração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Rápida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do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Aplicativo</a:t>
            </a:r>
            <a:endParaRPr sz="4000" dirty="0"/>
          </a:p>
        </p:txBody>
      </p:sp>
      <p:sp>
        <p:nvSpPr>
          <p:cNvPr id="8" name="Google Shape;189;p21">
            <a:extLst>
              <a:ext uri="{FF2B5EF4-FFF2-40B4-BE49-F238E27FC236}">
                <a16:creationId xmlns:a16="http://schemas.microsoft.com/office/drawing/2014/main" id="{2891AD7F-80E2-466E-8800-27A1FB4D2933}"/>
              </a:ext>
            </a:extLst>
          </p:cNvPr>
          <p:cNvSpPr/>
          <p:nvPr/>
        </p:nvSpPr>
        <p:spPr>
          <a:xfrm>
            <a:off x="661492" y="4653459"/>
            <a:ext cx="10869018" cy="302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2857"/>
              </a:lnSpc>
              <a:buClr>
                <a:srgbClr val="007EBD"/>
              </a:buClr>
              <a:buSzPts val="1750"/>
            </a:pPr>
            <a:r>
              <a:rPr lang="en-US" dirty="0" err="1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Veja</a:t>
            </a:r>
            <a:r>
              <a:rPr lang="en-US" dirty="0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 o "</a:t>
            </a:r>
            <a:r>
              <a:rPr lang="en-US" dirty="0" err="1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MedConecta</a:t>
            </a:r>
            <a:r>
              <a:rPr lang="en-US" dirty="0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" </a:t>
            </a:r>
            <a:r>
              <a:rPr lang="en-US" dirty="0" err="1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em</a:t>
            </a:r>
            <a:r>
              <a:rPr lang="en-US" dirty="0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dirty="0" err="1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ação</a:t>
            </a:r>
            <a:r>
              <a:rPr lang="en-US" dirty="0">
                <a:solidFill>
                  <a:srgbClr val="007EBD"/>
                </a:solidFill>
                <a:latin typeface="Inter"/>
                <a:ea typeface="Inter"/>
                <a:cs typeface="Inter"/>
                <a:sym typeface="Inter"/>
              </a:rPr>
              <a:t>!</a:t>
            </a:r>
            <a:endParaRPr dirty="0"/>
          </a:p>
        </p:txBody>
      </p:sp>
      <p:sp>
        <p:nvSpPr>
          <p:cNvPr id="9" name="Google Shape;190;p21">
            <a:extLst>
              <a:ext uri="{FF2B5EF4-FFF2-40B4-BE49-F238E27FC236}">
                <a16:creationId xmlns:a16="http://schemas.microsoft.com/office/drawing/2014/main" id="{2A193A26-2D8E-431D-B0C9-DF95DC25CBD4}"/>
              </a:ext>
            </a:extLst>
          </p:cNvPr>
          <p:cNvSpPr/>
          <p:nvPr/>
        </p:nvSpPr>
        <p:spPr>
          <a:xfrm>
            <a:off x="661492" y="5168504"/>
            <a:ext cx="10869018" cy="302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62857"/>
              </a:lnSpc>
              <a:buClr>
                <a:srgbClr val="272525"/>
              </a:buClr>
              <a:buSzPts val="1750"/>
            </a:pP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Explore a interface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intuitiva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e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descubra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como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é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fácil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agendar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sua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1600" dirty="0" err="1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próxima</a:t>
            </a:r>
            <a:r>
              <a:rPr lang="en-US" sz="1600" dirty="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consulta.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1917517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42E320-1B1A-3DCB-241B-CA834FB56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1794" y="468112"/>
            <a:ext cx="5318205" cy="1116541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Exemplos</a:t>
            </a:r>
            <a:r>
              <a:rPr lang="en-US" sz="4000" b="1" dirty="0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 de </a:t>
            </a:r>
            <a:r>
              <a:rPr lang="en-US" sz="4000" b="1" dirty="0" err="1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Codigo</a:t>
            </a:r>
            <a:endParaRPr lang="pt-BR" sz="40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E29DCA7-375D-DC84-BE8A-7801606E8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4" t="3526" r="30737" b="5068"/>
          <a:stretch>
            <a:fillRect/>
          </a:stretch>
        </p:blipFill>
        <p:spPr>
          <a:xfrm>
            <a:off x="0" y="2734733"/>
            <a:ext cx="4214136" cy="412326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3B242DA-3BF1-9B0F-CDF1-FF31383EA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1" t="2546" r="42839" b="5323"/>
          <a:stretch>
            <a:fillRect/>
          </a:stretch>
        </p:blipFill>
        <p:spPr>
          <a:xfrm>
            <a:off x="4322468" y="2853267"/>
            <a:ext cx="2948208" cy="400473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768393D-FAC0-0E4F-D775-46FCC7BDCA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43" t="3819" r="26045" b="4534"/>
          <a:stretch>
            <a:fillRect/>
          </a:stretch>
        </p:blipFill>
        <p:spPr>
          <a:xfrm>
            <a:off x="7379009" y="2404533"/>
            <a:ext cx="4812992" cy="4453467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9949E591-9504-4814-7591-615C605815D1}"/>
              </a:ext>
            </a:extLst>
          </p:cNvPr>
          <p:cNvSpPr txBox="1"/>
          <p:nvPr/>
        </p:nvSpPr>
        <p:spPr>
          <a:xfrm>
            <a:off x="1549400" y="2142923"/>
            <a:ext cx="898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err="1">
                <a:latin typeface="Inter"/>
              </a:rPr>
              <a:t>Html</a:t>
            </a:r>
            <a:endParaRPr lang="pt-BR" sz="2800" dirty="0">
              <a:latin typeface="Inter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EA27B2D-8B89-0F5F-9874-AE4CC6E5F100}"/>
              </a:ext>
            </a:extLst>
          </p:cNvPr>
          <p:cNvSpPr txBox="1"/>
          <p:nvPr/>
        </p:nvSpPr>
        <p:spPr>
          <a:xfrm>
            <a:off x="5403939" y="2330047"/>
            <a:ext cx="784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err="1">
                <a:latin typeface="Inter"/>
              </a:rPr>
              <a:t>Scss</a:t>
            </a:r>
            <a:endParaRPr lang="pt-BR" sz="2800" dirty="0">
              <a:latin typeface="Inter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2600342-C33F-579F-01AA-AE5F6CB69662}"/>
              </a:ext>
            </a:extLst>
          </p:cNvPr>
          <p:cNvSpPr txBox="1"/>
          <p:nvPr/>
        </p:nvSpPr>
        <p:spPr>
          <a:xfrm>
            <a:off x="9059999" y="1706889"/>
            <a:ext cx="1680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err="1">
                <a:latin typeface="Inter"/>
              </a:rPr>
              <a:t>Typescript</a:t>
            </a:r>
            <a:endParaRPr lang="pt-BR" sz="2800" dirty="0"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9798379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</TotalTime>
  <Words>435</Words>
  <Application>Microsoft Office PowerPoint</Application>
  <PresentationFormat>Widescreen</PresentationFormat>
  <Paragraphs>71</Paragraphs>
  <Slides>11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9" baseType="lpstr">
      <vt:lpstr>Arial</vt:lpstr>
      <vt:lpstr>Arial Black</vt:lpstr>
      <vt:lpstr>Baskerville Old Face</vt:lpstr>
      <vt:lpstr>Calibri</vt:lpstr>
      <vt:lpstr>Calibri Light</vt:lpstr>
      <vt:lpstr>Inter</vt:lpstr>
      <vt:lpstr>Petrona</vt:lpstr>
      <vt:lpstr>Tema do Office</vt:lpstr>
      <vt:lpstr>MedConecta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Exemplos de Codigo</vt:lpstr>
      <vt:lpstr>Funcionalidades do App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MedConecta</dc:title>
  <dc:creator>Aluno</dc:creator>
  <cp:lastModifiedBy>Lucas de Carvalho</cp:lastModifiedBy>
  <cp:revision>14</cp:revision>
  <dcterms:created xsi:type="dcterms:W3CDTF">2025-11-17T12:47:27Z</dcterms:created>
  <dcterms:modified xsi:type="dcterms:W3CDTF">2025-11-21T01:18:38Z</dcterms:modified>
</cp:coreProperties>
</file>

<file path=docProps/thumbnail.jpeg>
</file>